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35" r:id="rId3"/>
    <p:sldId id="377" r:id="rId4"/>
    <p:sldId id="394" r:id="rId5"/>
    <p:sldId id="406" r:id="rId6"/>
    <p:sldId id="405" r:id="rId7"/>
    <p:sldId id="500" r:id="rId8"/>
    <p:sldId id="515" r:id="rId9"/>
    <p:sldId id="516" r:id="rId10"/>
    <p:sldId id="517" r:id="rId11"/>
    <p:sldId id="518" r:id="rId12"/>
    <p:sldId id="519" r:id="rId13"/>
    <p:sldId id="520" r:id="rId14"/>
    <p:sldId id="501" r:id="rId15"/>
    <p:sldId id="521" r:id="rId16"/>
    <p:sldId id="522" r:id="rId17"/>
    <p:sldId id="523" r:id="rId18"/>
    <p:sldId id="524" r:id="rId19"/>
    <p:sldId id="432" r:id="rId20"/>
    <p:sldId id="525" r:id="rId21"/>
    <p:sldId id="526" r:id="rId22"/>
    <p:sldId id="527" r:id="rId23"/>
    <p:sldId id="387" r:id="rId24"/>
    <p:sldId id="509" r:id="rId25"/>
    <p:sldId id="513" r:id="rId26"/>
    <p:sldId id="357" r:id="rId27"/>
    <p:sldId id="368" r:id="rId28"/>
    <p:sldId id="29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32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674A6-AE52-4650-90C3-47547F301181}" type="datetimeFigureOut">
              <a:rPr lang="en-GB" smtClean="0"/>
              <a:t>26/02/2018</a:t>
            </a:fld>
            <a:endParaRPr lang="en-GB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A2AD9-3B6E-41EC-8D11-2E2F87A96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4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5619AD-4C03-4C97-B1A2-CEC03E50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C805F29-D415-42C3-A9CA-2D304409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994E670-4156-41CD-89CE-A16832DF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26/02/2018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D43BAA7-6C17-41AB-B576-A8F6B40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3601941-1E16-4D93-9464-B3A4996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680E97-FE15-456F-9914-93B2CEA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D99309-EE30-47F9-BFC1-8A7F2CBF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E1241F-262E-4C89-86CA-4476D505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26/02/2018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04502A-37F4-4655-BACE-3D86B021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61F5B60-F57C-4030-AD81-CB40AAD5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F699F60B-46A0-41F8-8EBB-1D757CCAE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7F35B8B-2908-4330-BCCA-0320689E4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6062A0E-6C8E-42C4-BC9C-69A10824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26/02/2018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63B5D6-35EE-4CA6-B158-8AD1EB07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6B977AF-AD34-4503-A73C-54714D27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193A9A5-EE83-464B-A980-CC642A67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5DF075-CD7E-4249-B64F-F5F1A7AA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717C454-417C-496E-A895-41A7A2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26/02/2018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DB8A788-936A-4D85-B9F1-0E2C04C5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8B0B214-8A1E-429C-925A-31480DA1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0E6A84-1542-46A5-86C8-B4733C54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CCBC647-E756-47EF-87C7-30C8FACD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A6147ED-8664-42A1-AD4F-28FEB377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26/02/2018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8D0104-2358-4B28-BD74-2284FD33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ABE51ED-3A0F-40A1-87C0-7872DACB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5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38849C-5E2B-4A16-B941-4F0F3EAC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F72B60-2A49-47B4-91C7-7FE0FCED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167EA60-7634-4045-A553-E5AA2964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BF95800-CC67-48C6-883C-D2CB1057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26/02/2018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5C27344-F518-42B9-A80B-414F9704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7BCF28C-AC09-4E48-BDBD-8ADECD7B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5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4795BC-E549-43F7-A57D-6D9FDA4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8146493-E18A-41C8-A4F5-7440301C7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3CD57C54-1640-4512-B3B8-2C3E01BD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0B93C9E-8A66-4B62-B855-EF9C0CBDD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E0653D3-5347-4933-8CA4-0592B4350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0A4CB4FB-DA1C-428A-8911-BCE3BDD2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26/02/2018</a:t>
            </a:fld>
            <a:endParaRPr lang="en-GB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4D0208E-7482-45FC-B93A-B36A39A1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E941291C-368E-47D4-A40E-1F26011F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496DA11-6D23-4EAD-9AC5-E3A1D78E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2774094-F0D4-42FF-B309-E6A92924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26/02/2018</a:t>
            </a:fld>
            <a:endParaRPr lang="en-GB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F3042B9-C6F1-4DB0-B43E-97DBB3E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DB604EC-1354-4CDA-A399-24EECC3B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BEE9CBA-A87F-4403-8D29-93BDBCD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26/02/2018</a:t>
            </a:fld>
            <a:endParaRPr lang="en-GB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438DCD5C-28BC-42EC-8390-2777F3A9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97D7EBE-9CF0-4A03-B076-609CFED1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A48A2E-1ED1-4D42-A042-2A14C56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16441F-68AD-402C-B49B-23429FAE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55FB7BF-7B34-45EE-BC3F-27BF56DE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53AB85C-030E-4F0D-BABD-FB64FC9F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26/02/2018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B2A63C2-CEBF-48F1-A125-7B268ABE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B719F4-63B6-45C9-82E4-A9D30D1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3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968623-61EC-4CB7-AB6C-4D22A588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A3B849F-399C-4366-8A46-FB5CB3BBA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BC62343-1AEE-434C-B11E-0AA11251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50C7535-D2A8-40EF-832C-81A9D529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26/02/2018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0594F3F-0918-4D74-89EC-EF4AC58F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76D7820-ED6C-4DD0-985D-3E88C23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0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409BDCB-9122-4B46-8C41-3093F89D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4FAAB6-3695-4885-AE71-F18D8B5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630464-B26F-4649-8F1C-33DDE2A75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A7F-4678-4ADA-A967-6C2095B09219}" type="datetimeFigureOut">
              <a:rPr lang="en-GB" smtClean="0"/>
              <a:t>26/02/2018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D30808-FC63-4AF4-ABCE-603D73C92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53A503B-A9E5-41ED-BCA3-1CFBB50C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ariLampola/Thesis" TargetMode="External"/><Relationship Id="rId2" Type="http://schemas.openxmlformats.org/officeDocument/2006/relationships/hyperlink" Target="mailto:lampola@student.tut.fi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4018911"/>
            <a:ext cx="6928835" cy="2243796"/>
          </a:xfrm>
        </p:spPr>
        <p:txBody>
          <a:bodyPr anchor="ctr">
            <a:normAutofit fontScale="90000"/>
          </a:bodyPr>
          <a:lstStyle/>
          <a:p>
            <a:pPr algn="r"/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br>
              <a:rPr lang="fi-FI" dirty="0"/>
            </a:br>
            <a:r>
              <a:rPr lang="fi-FI" dirty="0"/>
              <a:t>Audit XX.5.2018</a:t>
            </a:r>
            <a:endParaRPr lang="en-GB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CE0A981-7DF5-42A0-8595-349664CED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fi-FI" dirty="0"/>
              <a:t>Sakari Lampola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8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EFFFE49B-461E-4FED-B5D9-E9B84C27A2F7}"/>
              </a:ext>
            </a:extLst>
          </p:cNvPr>
          <p:cNvCxnSpPr>
            <a:cxnSpLocks/>
          </p:cNvCxnSpPr>
          <p:nvPr/>
        </p:nvCxnSpPr>
        <p:spPr>
          <a:xfrm flipH="1">
            <a:off x="7331103" y="1648608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06121B4D-AE84-48CB-AF40-99007880FBB7}"/>
              </a:ext>
            </a:extLst>
          </p:cNvPr>
          <p:cNvCxnSpPr/>
          <p:nvPr/>
        </p:nvCxnSpPr>
        <p:spPr>
          <a:xfrm flipH="1">
            <a:off x="7132320" y="1648608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iruutu 19">
            <a:extLst>
              <a:ext uri="{FF2B5EF4-FFF2-40B4-BE49-F238E27FC236}">
                <a16:creationId xmlns:a16="http://schemas.microsoft.com/office/drawing/2014/main" id="{A03FAC93-7E1B-4BAD-BA4A-6EC6C87CC93A}"/>
              </a:ext>
            </a:extLst>
          </p:cNvPr>
          <p:cNvSpPr txBox="1"/>
          <p:nvPr/>
        </p:nvSpPr>
        <p:spPr>
          <a:xfrm>
            <a:off x="5099084" y="321177"/>
            <a:ext cx="6008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Resized</a:t>
            </a:r>
            <a:r>
              <a:rPr lang="fi-FI" sz="1200" dirty="0"/>
              <a:t> KITTI image is </a:t>
            </a:r>
            <a:r>
              <a:rPr lang="fi-FI" sz="1200" dirty="0" err="1"/>
              <a:t>too</a:t>
            </a:r>
            <a:r>
              <a:rPr lang="fi-FI" sz="1200" dirty="0"/>
              <a:t> </a:t>
            </a:r>
            <a:r>
              <a:rPr lang="fi-FI" sz="1200" dirty="0" err="1"/>
              <a:t>deformed</a:t>
            </a:r>
            <a:r>
              <a:rPr lang="fi-FI" sz="1200" dirty="0"/>
              <a:t> to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useful</a:t>
            </a:r>
            <a:r>
              <a:rPr lang="fi-FI" sz="1200" dirty="0"/>
              <a:t>. </a:t>
            </a:r>
            <a:r>
              <a:rPr lang="fi-FI" sz="1200" dirty="0" err="1"/>
              <a:t>We</a:t>
            </a:r>
            <a:r>
              <a:rPr lang="fi-FI" sz="1200" dirty="0"/>
              <a:t> </a:t>
            </a:r>
            <a:r>
              <a:rPr lang="fi-FI" sz="1200" dirty="0" err="1"/>
              <a:t>need</a:t>
            </a:r>
            <a:r>
              <a:rPr lang="fi-FI" sz="1200" dirty="0"/>
              <a:t> </a:t>
            </a:r>
            <a:r>
              <a:rPr lang="fi-FI" sz="1200" dirty="0" err="1"/>
              <a:t>another</a:t>
            </a:r>
            <a:r>
              <a:rPr lang="fi-FI" sz="1200" dirty="0"/>
              <a:t> </a:t>
            </a:r>
            <a:r>
              <a:rPr lang="fi-FI" sz="1200" dirty="0" err="1"/>
              <a:t>network</a:t>
            </a:r>
            <a:r>
              <a:rPr lang="fi-FI" sz="1200" dirty="0"/>
              <a:t> </a:t>
            </a:r>
            <a:r>
              <a:rPr lang="fi-FI" sz="1200" dirty="0" err="1"/>
              <a:t>implementation</a:t>
            </a:r>
            <a:r>
              <a:rPr lang="fi-FI" sz="1200" dirty="0"/>
              <a:t>!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728F6756-D7DB-40D3-A740-E25B259AC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084" y="899486"/>
            <a:ext cx="6422356" cy="4568262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68BB8B0A-AEFC-4E46-B0B3-4D3C2A1DA700}"/>
              </a:ext>
            </a:extLst>
          </p:cNvPr>
          <p:cNvSpPr txBox="1"/>
          <p:nvPr/>
        </p:nvSpPr>
        <p:spPr>
          <a:xfrm>
            <a:off x="5099084" y="5773848"/>
            <a:ext cx="5151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https://github.com/tensorflow/models/tree/master/research/object_detection</a:t>
            </a:r>
          </a:p>
        </p:txBody>
      </p:sp>
    </p:spTree>
    <p:extLst>
      <p:ext uri="{BB962C8B-B14F-4D97-AF65-F5344CB8AC3E}">
        <p14:creationId xmlns:p14="http://schemas.microsoft.com/office/powerpoint/2010/main" val="1349371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EFFFE49B-461E-4FED-B5D9-E9B84C27A2F7}"/>
              </a:ext>
            </a:extLst>
          </p:cNvPr>
          <p:cNvCxnSpPr>
            <a:cxnSpLocks/>
          </p:cNvCxnSpPr>
          <p:nvPr/>
        </p:nvCxnSpPr>
        <p:spPr>
          <a:xfrm flipH="1">
            <a:off x="7331103" y="1648608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06121B4D-AE84-48CB-AF40-99007880FBB7}"/>
              </a:ext>
            </a:extLst>
          </p:cNvPr>
          <p:cNvCxnSpPr/>
          <p:nvPr/>
        </p:nvCxnSpPr>
        <p:spPr>
          <a:xfrm flipH="1">
            <a:off x="7132320" y="1648608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Kuva 1">
            <a:extLst>
              <a:ext uri="{FF2B5EF4-FFF2-40B4-BE49-F238E27FC236}">
                <a16:creationId xmlns:a16="http://schemas.microsoft.com/office/drawing/2014/main" id="{2F875B53-239E-4919-9FF6-D36617AA0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822" y="214685"/>
            <a:ext cx="5258536" cy="6196289"/>
          </a:xfrm>
          <a:prstGeom prst="rect">
            <a:avLst/>
          </a:prstGeom>
        </p:spPr>
      </p:pic>
      <p:sp>
        <p:nvSpPr>
          <p:cNvPr id="4" name="Suorakulmio 3">
            <a:extLst>
              <a:ext uri="{FF2B5EF4-FFF2-40B4-BE49-F238E27FC236}">
                <a16:creationId xmlns:a16="http://schemas.microsoft.com/office/drawing/2014/main" id="{71DC1ADE-BE82-4BE0-817D-BB97299FF55B}"/>
              </a:ext>
            </a:extLst>
          </p:cNvPr>
          <p:cNvSpPr/>
          <p:nvPr/>
        </p:nvSpPr>
        <p:spPr>
          <a:xfrm>
            <a:off x="5518205" y="4977517"/>
            <a:ext cx="3554233" cy="31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48896530-E892-4A76-83E1-9DADE9865946}"/>
              </a:ext>
            </a:extLst>
          </p:cNvPr>
          <p:cNvSpPr txBox="1"/>
          <p:nvPr/>
        </p:nvSpPr>
        <p:spPr>
          <a:xfrm>
            <a:off x="9716384" y="4901734"/>
            <a:ext cx="210782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200" dirty="0" err="1"/>
              <a:t>Lottery</a:t>
            </a:r>
            <a:r>
              <a:rPr lang="fi-FI" sz="1200" dirty="0"/>
              <a:t> </a:t>
            </a:r>
            <a:r>
              <a:rPr lang="fi-FI" sz="1200" dirty="0" err="1"/>
              <a:t>prize</a:t>
            </a:r>
            <a:r>
              <a:rPr lang="fi-FI" sz="1200" dirty="0"/>
              <a:t>!!!!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used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 err="1"/>
              <a:t>next</a:t>
            </a:r>
            <a:r>
              <a:rPr lang="fi-FI" sz="1200" dirty="0"/>
              <a:t> to </a:t>
            </a:r>
            <a:r>
              <a:rPr lang="fi-FI" sz="1200" dirty="0" err="1"/>
              <a:t>fix</a:t>
            </a:r>
            <a:r>
              <a:rPr lang="fi-FI" sz="1200" dirty="0"/>
              <a:t> </a:t>
            </a:r>
            <a:r>
              <a:rPr lang="fi-FI" sz="1200" dirty="0" err="1"/>
              <a:t>localization</a:t>
            </a:r>
            <a:r>
              <a:rPr lang="fi-FI" sz="1200" dirty="0"/>
              <a:t>,  </a:t>
            </a:r>
            <a:br>
              <a:rPr lang="fi-FI" sz="1200" dirty="0"/>
            </a:br>
            <a:r>
              <a:rPr lang="fi-FI" sz="1200" dirty="0" err="1"/>
              <a:t>velocity</a:t>
            </a:r>
            <a:r>
              <a:rPr lang="fi-FI" sz="1200" dirty="0"/>
              <a:t> </a:t>
            </a:r>
            <a:r>
              <a:rPr lang="fi-FI" sz="1200" dirty="0" err="1"/>
              <a:t>estimation</a:t>
            </a:r>
            <a:r>
              <a:rPr lang="fi-FI" sz="1200" dirty="0"/>
              <a:t> and stereo.</a:t>
            </a:r>
            <a:endParaRPr lang="en-GB" sz="1200" dirty="0"/>
          </a:p>
        </p:txBody>
      </p: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59534EC6-A9A5-4FEC-A0C3-F128D22A4987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9072438" y="5132568"/>
            <a:ext cx="643946" cy="923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orakulmio 10">
            <a:extLst>
              <a:ext uri="{FF2B5EF4-FFF2-40B4-BE49-F238E27FC236}">
                <a16:creationId xmlns:a16="http://schemas.microsoft.com/office/drawing/2014/main" id="{8D3360FD-9D13-4440-ACCB-B30C8068ED9C}"/>
              </a:ext>
            </a:extLst>
          </p:cNvPr>
          <p:cNvSpPr/>
          <p:nvPr/>
        </p:nvSpPr>
        <p:spPr>
          <a:xfrm>
            <a:off x="5573864" y="771277"/>
            <a:ext cx="4556098" cy="954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02551AB0-3880-48AE-BCCD-8D88BC5B7DE7}"/>
              </a:ext>
            </a:extLst>
          </p:cNvPr>
          <p:cNvSpPr txBox="1"/>
          <p:nvPr/>
        </p:nvSpPr>
        <p:spPr>
          <a:xfrm>
            <a:off x="10534549" y="1017522"/>
            <a:ext cx="136959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1200" dirty="0"/>
              <a:t>One of </a:t>
            </a:r>
            <a:r>
              <a:rPr lang="fi-FI" sz="1200" dirty="0" err="1"/>
              <a:t>these</a:t>
            </a:r>
            <a:r>
              <a:rPr lang="fi-FI" sz="1200" dirty="0"/>
              <a:t>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final</a:t>
            </a:r>
            <a:r>
              <a:rPr lang="fi-FI" sz="1200" dirty="0"/>
              <a:t> </a:t>
            </a:r>
            <a:r>
              <a:rPr lang="fi-FI" sz="1200" dirty="0" err="1"/>
              <a:t>model</a:t>
            </a:r>
            <a:r>
              <a:rPr lang="fi-FI" sz="1200" dirty="0"/>
              <a:t>.</a:t>
            </a:r>
            <a:endParaRPr lang="en-GB" sz="1200" dirty="0"/>
          </a:p>
        </p:txBody>
      </p: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559A78B4-86D9-4E83-91F6-2D6DAE72F580}"/>
              </a:ext>
            </a:extLst>
          </p:cNvPr>
          <p:cNvCxnSpPr/>
          <p:nvPr/>
        </p:nvCxnSpPr>
        <p:spPr>
          <a:xfrm flipH="1">
            <a:off x="10129962" y="1248354"/>
            <a:ext cx="4045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858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AC7FE02E-F67D-40AA-BABA-5C5FE6619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590" y="321177"/>
            <a:ext cx="5983491" cy="61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99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CB8CED03-8360-4963-AF72-52C2E98FF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03" y="321177"/>
            <a:ext cx="6163913" cy="625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34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E35EFCC-0C8F-430A-BD56-035160B1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10" y="478196"/>
            <a:ext cx="2979060" cy="165540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3ABF653-3C3E-4AFC-89AC-E2EF3B73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373" y="478195"/>
            <a:ext cx="2979060" cy="1655405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3111975C-9205-414D-BAC4-58A1D28A7D74}"/>
              </a:ext>
            </a:extLst>
          </p:cNvPr>
          <p:cNvSpPr txBox="1"/>
          <p:nvPr/>
        </p:nvSpPr>
        <p:spPr>
          <a:xfrm>
            <a:off x="4937846" y="2057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Left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18AA1966-8C3F-4921-A97B-F523FF9490D2}"/>
              </a:ext>
            </a:extLst>
          </p:cNvPr>
          <p:cNvSpPr txBox="1"/>
          <p:nvPr/>
        </p:nvSpPr>
        <p:spPr>
          <a:xfrm>
            <a:off x="8129009" y="205761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Right</a:t>
            </a:r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54835C7-749A-48B8-8BDA-40EDAC7E874C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519740" y="1228436"/>
            <a:ext cx="2865470" cy="1546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1C1F5DC-5F91-4AE9-8C59-3845536E9D32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9385210" y="1211348"/>
            <a:ext cx="325694" cy="156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iruutu 3">
            <a:extLst>
              <a:ext uri="{FF2B5EF4-FFF2-40B4-BE49-F238E27FC236}">
                <a16:creationId xmlns:a16="http://schemas.microsoft.com/office/drawing/2014/main" id="{401B6401-404B-4C15-AD1E-717FE45B3F44}"/>
              </a:ext>
            </a:extLst>
          </p:cNvPr>
          <p:cNvSpPr txBox="1"/>
          <p:nvPr/>
        </p:nvSpPr>
        <p:spPr>
          <a:xfrm>
            <a:off x="8910600" y="2774730"/>
            <a:ext cx="94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err="1"/>
              <a:t>disparity</a:t>
            </a:r>
            <a:r>
              <a:rPr lang="fi-FI" sz="1100" dirty="0"/>
              <a:t> d</a:t>
            </a:r>
            <a:endParaRPr lang="en-GB" sz="11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F2CBB23D-68EB-456B-8E8D-25CB75D2B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021" y="2686274"/>
            <a:ext cx="2791437" cy="3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3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CC138BD6-C176-4DB8-B988-E467CA4C1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403" y="321177"/>
            <a:ext cx="6330774" cy="2798816"/>
          </a:xfrm>
          <a:prstGeom prst="rect">
            <a:avLst/>
          </a:prstGeom>
        </p:spPr>
      </p:pic>
      <p:pic>
        <p:nvPicPr>
          <p:cNvPr id="12" name="Kuva 11">
            <a:extLst>
              <a:ext uri="{FF2B5EF4-FFF2-40B4-BE49-F238E27FC236}">
                <a16:creationId xmlns:a16="http://schemas.microsoft.com/office/drawing/2014/main" id="{98E6CA05-EA08-4419-8D86-207F85A52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403" y="3195687"/>
            <a:ext cx="3873988" cy="3425563"/>
          </a:xfrm>
          <a:prstGeom prst="rect">
            <a:avLst/>
          </a:prstGeo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C1BFDE72-717D-4FED-9908-94CDE9335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6292" y="3281080"/>
            <a:ext cx="2931735" cy="345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00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CE69ED21-FF43-48E6-82F9-65559C77B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181" y="326418"/>
            <a:ext cx="5455630" cy="445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94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44B36BEA-617D-4790-B9DE-875503EFE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705" y="321177"/>
            <a:ext cx="6411435" cy="46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57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0C149E35-1B2A-408A-ADA2-BD7FDE3B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525" y="310400"/>
            <a:ext cx="6577478" cy="3519766"/>
          </a:xfrm>
          <a:prstGeom prst="rect">
            <a:avLst/>
          </a:prstGeom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E7A3BF11-08D7-45C2-B17F-EDB7FB1DFBB2}"/>
              </a:ext>
            </a:extLst>
          </p:cNvPr>
          <p:cNvSpPr txBox="1"/>
          <p:nvPr/>
        </p:nvSpPr>
        <p:spPr>
          <a:xfrm>
            <a:off x="8401264" y="4788817"/>
            <a:ext cx="574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3600" dirty="0">
                <a:sym typeface="Wingdings" panose="05000000000000000000" pitchFamily="2" charset="2"/>
              </a:rPr>
              <a:t></a:t>
            </a:r>
          </a:p>
        </p:txBody>
      </p:sp>
    </p:spTree>
    <p:extLst>
      <p:ext uri="{BB962C8B-B14F-4D97-AF65-F5344CB8AC3E}">
        <p14:creationId xmlns:p14="http://schemas.microsoft.com/office/powerpoint/2010/main" val="4143080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C0DA511C-7DDD-4957-AF3B-EA8E09E8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433" y="321177"/>
            <a:ext cx="5400405" cy="5410984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6E766267-C0E9-40E4-881B-D86BB14B209A}"/>
              </a:ext>
            </a:extLst>
          </p:cNvPr>
          <p:cNvSpPr txBox="1"/>
          <p:nvPr/>
        </p:nvSpPr>
        <p:spPr>
          <a:xfrm>
            <a:off x="5298379" y="6167491"/>
            <a:ext cx="3953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https://github.com/kcg2015/Vehicle-Detection-and-Tracking</a:t>
            </a:r>
          </a:p>
        </p:txBody>
      </p:sp>
    </p:spTree>
    <p:extLst>
      <p:ext uri="{BB962C8B-B14F-4D97-AF65-F5344CB8AC3E}">
        <p14:creationId xmlns:p14="http://schemas.microsoft.com/office/powerpoint/2010/main" val="3312034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Previous</a:t>
            </a:r>
            <a:r>
              <a:rPr lang="fi-FI" sz="4800" dirty="0"/>
              <a:t> Audit 28.2.2018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856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81CB1132-F487-48E5-B3F0-CF5F27E84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784" y="226244"/>
            <a:ext cx="4972090" cy="610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08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B70865D9-294F-4719-BCA4-753ECE6AE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983" y="321176"/>
            <a:ext cx="5161611" cy="635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21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5A8B1C7C-B39F-49ED-BF8D-CF4CDDA8E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822" y="197963"/>
            <a:ext cx="5904901" cy="617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7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The</a:t>
            </a:r>
            <a:r>
              <a:rPr lang="fi-FI" sz="4800" dirty="0"/>
              <a:t> </a:t>
            </a:r>
            <a:r>
              <a:rPr lang="fi-FI" sz="4800" dirty="0" err="1"/>
              <a:t>Big</a:t>
            </a:r>
            <a:r>
              <a:rPr lang="fi-FI" sz="4800" dirty="0"/>
              <a:t> Picture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118677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ear">
            <a:extLst>
              <a:ext uri="{FF2B5EF4-FFF2-40B4-BE49-F238E27FC236}">
                <a16:creationId xmlns:a16="http://schemas.microsoft.com/office/drawing/2014/main" id="{6AA92D75-0CF4-4A12-B21C-046EEB077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38" y="3568443"/>
            <a:ext cx="863522" cy="90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A560990E-E22A-44C5-B022-8AB9976E6B41}"/>
              </a:ext>
            </a:extLst>
          </p:cNvPr>
          <p:cNvSpPr/>
          <p:nvPr/>
        </p:nvSpPr>
        <p:spPr>
          <a:xfrm>
            <a:off x="4712654" y="1134202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Visual Analysis</a:t>
            </a:r>
            <a:endParaRPr lang="en-GB" sz="1100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0CBE19E2-8B62-433D-A7B7-5E40A1AC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2" y="899745"/>
            <a:ext cx="1647825" cy="904875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AAF624E1-0B2C-4E94-8BF5-43C992F91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23" y="1059620"/>
            <a:ext cx="1647825" cy="904875"/>
          </a:xfrm>
          <a:prstGeom prst="rect">
            <a:avLst/>
          </a:prstGeom>
        </p:spPr>
      </p:pic>
      <p:sp>
        <p:nvSpPr>
          <p:cNvPr id="11" name="Suorakulmio 10">
            <a:extLst>
              <a:ext uri="{FF2B5EF4-FFF2-40B4-BE49-F238E27FC236}">
                <a16:creationId xmlns:a16="http://schemas.microsoft.com/office/drawing/2014/main" id="{71C8A29B-4056-46C7-AEB6-ACC8C764840E}"/>
              </a:ext>
            </a:extLst>
          </p:cNvPr>
          <p:cNvSpPr/>
          <p:nvPr/>
        </p:nvSpPr>
        <p:spPr>
          <a:xfrm>
            <a:off x="2670836" y="3660346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Recognition</a:t>
            </a:r>
            <a:endParaRPr lang="en-GB" sz="11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335F2D99-DA8A-4D8F-891F-3A7AB86D42B9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 flipV="1">
            <a:off x="2064148" y="617197"/>
            <a:ext cx="676242" cy="894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D2A3E2D9-B70D-478C-B512-F8DA6F889E61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2080660" y="4023072"/>
            <a:ext cx="5901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orakulmio 22">
            <a:extLst>
              <a:ext uri="{FF2B5EF4-FFF2-40B4-BE49-F238E27FC236}">
                <a16:creationId xmlns:a16="http://schemas.microsoft.com/office/drawing/2014/main" id="{29AAE5D9-10FD-4A05-BB36-B6FD2119C5A7}"/>
              </a:ext>
            </a:extLst>
          </p:cNvPr>
          <p:cNvSpPr/>
          <p:nvPr/>
        </p:nvSpPr>
        <p:spPr>
          <a:xfrm>
            <a:off x="6751646" y="1011704"/>
            <a:ext cx="1617784" cy="99441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Bodies</a:t>
            </a:r>
            <a:r>
              <a:rPr lang="fi-FI" sz="1100" dirty="0"/>
              <a:t> (+</a:t>
            </a:r>
            <a:r>
              <a:rPr lang="fi-FI" sz="1100" dirty="0" err="1"/>
              <a:t>attributes</a:t>
            </a:r>
            <a:r>
              <a:rPr lang="fi-FI" sz="1100" dirty="0"/>
              <a:t>)</a:t>
            </a:r>
          </a:p>
          <a:p>
            <a:pPr algn="ctr"/>
            <a:r>
              <a:rPr lang="fi-FI" sz="1100" dirty="0" err="1"/>
              <a:t>Context</a:t>
            </a:r>
            <a:endParaRPr lang="fi-FI" sz="1100" dirty="0"/>
          </a:p>
          <a:p>
            <a:pPr algn="ctr"/>
            <a:r>
              <a:rPr lang="fi-FI" sz="1100" dirty="0" err="1"/>
              <a:t>Forecasts</a:t>
            </a:r>
            <a:endParaRPr lang="fi-FI" sz="1100" dirty="0"/>
          </a:p>
          <a:p>
            <a:pPr algn="ctr"/>
            <a:r>
              <a:rPr lang="fi-FI" sz="1100" dirty="0" err="1"/>
              <a:t>Collision</a:t>
            </a:r>
            <a:r>
              <a:rPr lang="fi-FI" sz="1100" dirty="0"/>
              <a:t> </a:t>
            </a:r>
            <a:r>
              <a:rPr lang="fi-FI" sz="1100" dirty="0" err="1"/>
              <a:t>probabilities</a:t>
            </a:r>
            <a:endParaRPr lang="en-GB" sz="1100" dirty="0"/>
          </a:p>
          <a:p>
            <a:pPr algn="ctr"/>
            <a:r>
              <a:rPr lang="fi-FI" sz="1100" dirty="0"/>
              <a:t>O</a:t>
            </a:r>
            <a:r>
              <a:rPr lang="en-GB" sz="1100" dirty="0" err="1"/>
              <a:t>ther</a:t>
            </a:r>
            <a:r>
              <a:rPr lang="en-GB" sz="1100" dirty="0"/>
              <a:t> representations</a:t>
            </a:r>
            <a:endParaRPr lang="fi-FI" sz="1100" dirty="0"/>
          </a:p>
        </p:txBody>
      </p:sp>
      <p:sp>
        <p:nvSpPr>
          <p:cNvPr id="26" name="Suorakulmio 25">
            <a:extLst>
              <a:ext uri="{FF2B5EF4-FFF2-40B4-BE49-F238E27FC236}">
                <a16:creationId xmlns:a16="http://schemas.microsoft.com/office/drawing/2014/main" id="{B551D15C-A893-463E-AFCB-D64FE594464A}"/>
              </a:ext>
            </a:extLst>
          </p:cNvPr>
          <p:cNvSpPr/>
          <p:nvPr/>
        </p:nvSpPr>
        <p:spPr>
          <a:xfrm>
            <a:off x="6948848" y="2352372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Generation</a:t>
            </a:r>
            <a:endParaRPr lang="en-GB" sz="11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2084847E-AB64-437E-916C-6D9B77C41192}"/>
              </a:ext>
            </a:extLst>
          </p:cNvPr>
          <p:cNvCxnSpPr>
            <a:cxnSpLocks/>
            <a:stCxn id="33" idx="3"/>
            <a:endCxn id="5" idx="1"/>
          </p:cNvCxnSpPr>
          <p:nvPr/>
        </p:nvCxnSpPr>
        <p:spPr>
          <a:xfrm>
            <a:off x="3982002" y="617197"/>
            <a:ext cx="730652" cy="879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nuoliyhdysviiva 29">
            <a:extLst>
              <a:ext uri="{FF2B5EF4-FFF2-40B4-BE49-F238E27FC236}">
                <a16:creationId xmlns:a16="http://schemas.microsoft.com/office/drawing/2014/main" id="{0EBBBE50-E307-463A-AF53-6E9F948C9220}"/>
              </a:ext>
            </a:extLst>
          </p:cNvPr>
          <p:cNvCxnSpPr>
            <a:cxnSpLocks/>
            <a:stCxn id="11" idx="3"/>
            <a:endCxn id="37" idx="1"/>
          </p:cNvCxnSpPr>
          <p:nvPr/>
        </p:nvCxnSpPr>
        <p:spPr>
          <a:xfrm>
            <a:off x="3912448" y="4023073"/>
            <a:ext cx="829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uora nuoliyhdysviiva 31">
            <a:extLst>
              <a:ext uri="{FF2B5EF4-FFF2-40B4-BE49-F238E27FC236}">
                <a16:creationId xmlns:a16="http://schemas.microsoft.com/office/drawing/2014/main" id="{10EE92F3-22B3-4E41-AC71-794E39163B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5954266" y="1496929"/>
            <a:ext cx="797380" cy="11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uora nuoliyhdysviiva 33">
            <a:extLst>
              <a:ext uri="{FF2B5EF4-FFF2-40B4-BE49-F238E27FC236}">
                <a16:creationId xmlns:a16="http://schemas.microsoft.com/office/drawing/2014/main" id="{8B131CD9-076F-4BC0-A753-E171FB80AA22}"/>
              </a:ext>
            </a:extLst>
          </p:cNvPr>
          <p:cNvCxnSpPr>
            <a:cxnSpLocks/>
            <a:stCxn id="37" idx="0"/>
            <a:endCxn id="44" idx="2"/>
          </p:cNvCxnSpPr>
          <p:nvPr/>
        </p:nvCxnSpPr>
        <p:spPr>
          <a:xfrm flipV="1">
            <a:off x="5362396" y="3154477"/>
            <a:ext cx="3433" cy="5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ips speaking">
            <a:extLst>
              <a:ext uri="{FF2B5EF4-FFF2-40B4-BE49-F238E27FC236}">
                <a16:creationId xmlns:a16="http://schemas.microsoft.com/office/drawing/2014/main" id="{0503E11C-1955-41DF-92A9-5B4AAA71D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86936" y="2252951"/>
            <a:ext cx="1389672" cy="89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20DBC576-86DD-4A2C-854F-9AF84C8C07BE}"/>
              </a:ext>
            </a:extLst>
          </p:cNvPr>
          <p:cNvCxnSpPr>
            <a:cxnSpLocks/>
            <a:stCxn id="26" idx="3"/>
            <a:endCxn id="103" idx="1"/>
          </p:cNvCxnSpPr>
          <p:nvPr/>
        </p:nvCxnSpPr>
        <p:spPr>
          <a:xfrm flipV="1">
            <a:off x="8190460" y="2699868"/>
            <a:ext cx="520024" cy="15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kstiruutu 51">
            <a:extLst>
              <a:ext uri="{FF2B5EF4-FFF2-40B4-BE49-F238E27FC236}">
                <a16:creationId xmlns:a16="http://schemas.microsoft.com/office/drawing/2014/main" id="{F42E9954-37D4-415A-A927-16D7606DB987}"/>
              </a:ext>
            </a:extLst>
          </p:cNvPr>
          <p:cNvSpPr txBox="1"/>
          <p:nvPr/>
        </p:nvSpPr>
        <p:spPr>
          <a:xfrm>
            <a:off x="6854852" y="3116146"/>
            <a:ext cx="1572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Words</a:t>
            </a:r>
            <a:r>
              <a:rPr lang="fi-FI" sz="800" dirty="0"/>
              <a:t> per </a:t>
            </a:r>
            <a:r>
              <a:rPr lang="fi-FI" sz="800" dirty="0" err="1"/>
              <a:t>minute</a:t>
            </a:r>
            <a:r>
              <a:rPr lang="fi-FI" sz="800" dirty="0"/>
              <a:t>: </a:t>
            </a:r>
            <a:r>
              <a:rPr lang="fi-FI" sz="800" dirty="0" err="1"/>
              <a:t>max</a:t>
            </a:r>
            <a:r>
              <a:rPr lang="fi-FI" sz="800" dirty="0"/>
              <a:t> 150…160</a:t>
            </a:r>
          </a:p>
          <a:p>
            <a:r>
              <a:rPr lang="fi-FI" sz="800" dirty="0" err="1"/>
              <a:t>Priority</a:t>
            </a:r>
            <a:r>
              <a:rPr lang="fi-FI" sz="800" dirty="0"/>
              <a:t> </a:t>
            </a:r>
            <a:r>
              <a:rPr lang="fi-FI" sz="800" dirty="0" err="1"/>
              <a:t>queue</a:t>
            </a:r>
            <a:r>
              <a:rPr lang="fi-FI" sz="800" dirty="0"/>
              <a:t>, </a:t>
            </a:r>
            <a:r>
              <a:rPr lang="fi-FI" sz="800" dirty="0" err="1"/>
              <a:t>active</a:t>
            </a:r>
            <a:r>
              <a:rPr lang="fi-FI" sz="800" dirty="0"/>
              <a:t> </a:t>
            </a:r>
            <a:r>
              <a:rPr lang="fi-FI" sz="800" dirty="0" err="1"/>
              <a:t>dropping</a:t>
            </a:r>
            <a:endParaRPr lang="en-GB" sz="800" dirty="0"/>
          </a:p>
        </p:txBody>
      </p:sp>
      <p:pic>
        <p:nvPicPr>
          <p:cNvPr id="53" name="Kuva 52">
            <a:extLst>
              <a:ext uri="{FF2B5EF4-FFF2-40B4-BE49-F238E27FC236}">
                <a16:creationId xmlns:a16="http://schemas.microsoft.com/office/drawing/2014/main" id="{F9460B0A-CDF2-4FFD-9DCD-CB43DDAA2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585" y="1016505"/>
            <a:ext cx="3120415" cy="994418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71C915DC-A6F5-4D0E-94FF-FD69FA0C2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571" y="5290947"/>
            <a:ext cx="7535481" cy="1231111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7B67AE3F-9F22-445D-ADFD-D32223D89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4917" y="3825047"/>
            <a:ext cx="4534135" cy="1367534"/>
          </a:xfrm>
          <a:prstGeom prst="rect">
            <a:avLst/>
          </a:prstGeom>
        </p:spPr>
      </p:pic>
      <p:sp>
        <p:nvSpPr>
          <p:cNvPr id="33" name="Suorakulmio 32">
            <a:extLst>
              <a:ext uri="{FF2B5EF4-FFF2-40B4-BE49-F238E27FC236}">
                <a16:creationId xmlns:a16="http://schemas.microsoft.com/office/drawing/2014/main" id="{490DD345-F4C1-4BD2-866C-59BC34066DDE}"/>
              </a:ext>
            </a:extLst>
          </p:cNvPr>
          <p:cNvSpPr/>
          <p:nvPr/>
        </p:nvSpPr>
        <p:spPr>
          <a:xfrm>
            <a:off x="2740390" y="254470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CNN + Object </a:t>
            </a:r>
            <a:r>
              <a:rPr lang="fi-FI" sz="1100" dirty="0" err="1"/>
              <a:t>Detection</a:t>
            </a:r>
            <a:endParaRPr lang="en-GB" sz="1100" dirty="0"/>
          </a:p>
        </p:txBody>
      </p:sp>
      <p:sp>
        <p:nvSpPr>
          <p:cNvPr id="37" name="Suorakulmio 36">
            <a:extLst>
              <a:ext uri="{FF2B5EF4-FFF2-40B4-BE49-F238E27FC236}">
                <a16:creationId xmlns:a16="http://schemas.microsoft.com/office/drawing/2014/main" id="{D4DE5E65-C5CF-41E0-BF40-1C9179F70BA0}"/>
              </a:ext>
            </a:extLst>
          </p:cNvPr>
          <p:cNvSpPr/>
          <p:nvPr/>
        </p:nvSpPr>
        <p:spPr>
          <a:xfrm>
            <a:off x="4741590" y="3660346"/>
            <a:ext cx="1241612" cy="72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Analysis</a:t>
            </a:r>
            <a:endParaRPr lang="en-GB" sz="1100" dirty="0"/>
          </a:p>
        </p:txBody>
      </p:sp>
      <p:sp>
        <p:nvSpPr>
          <p:cNvPr id="44" name="Suorakulmio 43">
            <a:extLst>
              <a:ext uri="{FF2B5EF4-FFF2-40B4-BE49-F238E27FC236}">
                <a16:creationId xmlns:a16="http://schemas.microsoft.com/office/drawing/2014/main" id="{E0194309-FFBA-4931-8B66-6520004E65F0}"/>
              </a:ext>
            </a:extLst>
          </p:cNvPr>
          <p:cNvSpPr/>
          <p:nvPr/>
        </p:nvSpPr>
        <p:spPr>
          <a:xfrm>
            <a:off x="4556937" y="2260643"/>
            <a:ext cx="1617784" cy="8938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Commands</a:t>
            </a:r>
            <a:br>
              <a:rPr lang="fi-FI" sz="1100" dirty="0"/>
            </a:br>
            <a:r>
              <a:rPr lang="fi-FI" sz="1100" dirty="0" err="1"/>
              <a:t>Questions</a:t>
            </a:r>
            <a:endParaRPr lang="fi-FI" sz="1100" dirty="0"/>
          </a:p>
        </p:txBody>
      </p:sp>
      <p:cxnSp>
        <p:nvCxnSpPr>
          <p:cNvPr id="39" name="Suora nuoliyhdysviiva 38">
            <a:extLst>
              <a:ext uri="{FF2B5EF4-FFF2-40B4-BE49-F238E27FC236}">
                <a16:creationId xmlns:a16="http://schemas.microsoft.com/office/drawing/2014/main" id="{D2D11EF5-8530-441B-A255-02502124843D}"/>
              </a:ext>
            </a:extLst>
          </p:cNvPr>
          <p:cNvCxnSpPr>
            <a:stCxn id="44" idx="3"/>
            <a:endCxn id="26" idx="1"/>
          </p:cNvCxnSpPr>
          <p:nvPr/>
        </p:nvCxnSpPr>
        <p:spPr>
          <a:xfrm>
            <a:off x="6174721" y="2707560"/>
            <a:ext cx="774127" cy="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uora nuoliyhdysviiva 48">
            <a:extLst>
              <a:ext uri="{FF2B5EF4-FFF2-40B4-BE49-F238E27FC236}">
                <a16:creationId xmlns:a16="http://schemas.microsoft.com/office/drawing/2014/main" id="{2A6B8940-0BA7-4E2B-96E5-853ECC5984F4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560538" y="2006122"/>
            <a:ext cx="9116" cy="34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uorakulmio 55">
            <a:extLst>
              <a:ext uri="{FF2B5EF4-FFF2-40B4-BE49-F238E27FC236}">
                <a16:creationId xmlns:a16="http://schemas.microsoft.com/office/drawing/2014/main" id="{803D8489-F317-4995-9D4E-886D5FD0D37F}"/>
              </a:ext>
            </a:extLst>
          </p:cNvPr>
          <p:cNvSpPr/>
          <p:nvPr/>
        </p:nvSpPr>
        <p:spPr>
          <a:xfrm>
            <a:off x="2743303" y="1143384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Semantic</a:t>
            </a:r>
            <a:r>
              <a:rPr lang="fi-FI" sz="1100" dirty="0"/>
              <a:t> </a:t>
            </a:r>
            <a:r>
              <a:rPr lang="fi-FI" sz="1100" dirty="0" err="1"/>
              <a:t>Segmentation</a:t>
            </a:r>
            <a:endParaRPr lang="en-GB" sz="1100" dirty="0"/>
          </a:p>
        </p:txBody>
      </p: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0E12D855-AA28-43FA-881B-A9DBC88B9350}"/>
              </a:ext>
            </a:extLst>
          </p:cNvPr>
          <p:cNvCxnSpPr>
            <a:cxnSpLocks/>
            <a:stCxn id="9" idx="3"/>
            <a:endCxn id="56" idx="1"/>
          </p:cNvCxnSpPr>
          <p:nvPr/>
        </p:nvCxnSpPr>
        <p:spPr>
          <a:xfrm flipV="1">
            <a:off x="2064148" y="1506111"/>
            <a:ext cx="679155" cy="5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uora nuoliyhdysviiva 58">
            <a:extLst>
              <a:ext uri="{FF2B5EF4-FFF2-40B4-BE49-F238E27FC236}">
                <a16:creationId xmlns:a16="http://schemas.microsoft.com/office/drawing/2014/main" id="{5A8611C9-D3E6-46D2-85F4-EB0040108BB2}"/>
              </a:ext>
            </a:extLst>
          </p:cNvPr>
          <p:cNvCxnSpPr>
            <a:cxnSpLocks/>
            <a:stCxn id="56" idx="3"/>
            <a:endCxn id="5" idx="1"/>
          </p:cNvCxnSpPr>
          <p:nvPr/>
        </p:nvCxnSpPr>
        <p:spPr>
          <a:xfrm flipV="1">
            <a:off x="3984915" y="1496929"/>
            <a:ext cx="727739" cy="9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kstiruutu 1023">
            <a:extLst>
              <a:ext uri="{FF2B5EF4-FFF2-40B4-BE49-F238E27FC236}">
                <a16:creationId xmlns:a16="http://schemas.microsoft.com/office/drawing/2014/main" id="{8C2F869D-BA63-4B79-9829-42FCC0BB1A91}"/>
              </a:ext>
            </a:extLst>
          </p:cNvPr>
          <p:cNvSpPr txBox="1"/>
          <p:nvPr/>
        </p:nvSpPr>
        <p:spPr>
          <a:xfrm>
            <a:off x="4741590" y="68433"/>
            <a:ext cx="10134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Matching</a:t>
            </a:r>
            <a:endParaRPr lang="fi-FI" sz="800" dirty="0"/>
          </a:p>
          <a:p>
            <a:r>
              <a:rPr lang="fi-FI" sz="800" dirty="0" err="1"/>
              <a:t>Pattern</a:t>
            </a:r>
            <a:r>
              <a:rPr lang="fi-FI" sz="800" dirty="0"/>
              <a:t> </a:t>
            </a:r>
            <a:r>
              <a:rPr lang="fi-FI" sz="800" dirty="0" err="1"/>
              <a:t>filtering</a:t>
            </a:r>
            <a:endParaRPr lang="fi-FI" sz="800" dirty="0"/>
          </a:p>
          <a:p>
            <a:r>
              <a:rPr lang="fi-FI" sz="800" dirty="0" err="1"/>
              <a:t>Distance</a:t>
            </a:r>
            <a:r>
              <a:rPr lang="fi-FI" sz="800" dirty="0"/>
              <a:t> </a:t>
            </a:r>
            <a:r>
              <a:rPr lang="fi-FI" sz="800" dirty="0" err="1"/>
              <a:t>estimation</a:t>
            </a:r>
            <a:endParaRPr lang="fi-FI" sz="800" dirty="0"/>
          </a:p>
          <a:p>
            <a:r>
              <a:rPr lang="fi-FI" sz="800" dirty="0"/>
              <a:t>3D </a:t>
            </a:r>
            <a:r>
              <a:rPr lang="fi-FI" sz="800" dirty="0" err="1"/>
              <a:t>projection</a:t>
            </a:r>
            <a:endParaRPr lang="fi-FI" sz="800" dirty="0"/>
          </a:p>
          <a:p>
            <a:r>
              <a:rPr lang="fi-FI" sz="800" dirty="0" err="1"/>
              <a:t>Body</a:t>
            </a:r>
            <a:r>
              <a:rPr lang="fi-FI" sz="800" dirty="0"/>
              <a:t> </a:t>
            </a:r>
            <a:r>
              <a:rPr lang="fi-FI" sz="800" dirty="0" err="1"/>
              <a:t>filtering</a:t>
            </a:r>
            <a:endParaRPr lang="fi-FI" sz="800" dirty="0"/>
          </a:p>
          <a:p>
            <a:r>
              <a:rPr lang="fi-FI" sz="800" dirty="0" err="1"/>
              <a:t>Body</a:t>
            </a:r>
            <a:r>
              <a:rPr lang="fi-FI" sz="800" dirty="0"/>
              <a:t> </a:t>
            </a:r>
            <a:r>
              <a:rPr lang="fi-FI" sz="800" dirty="0" err="1"/>
              <a:t>prediction</a:t>
            </a:r>
            <a:endParaRPr lang="fi-FI" sz="800" dirty="0"/>
          </a:p>
          <a:p>
            <a:r>
              <a:rPr lang="fi-FI" sz="800" dirty="0" err="1"/>
              <a:t>Collision</a:t>
            </a:r>
            <a:r>
              <a:rPr lang="fi-FI" sz="800" dirty="0"/>
              <a:t> </a:t>
            </a:r>
            <a:r>
              <a:rPr lang="fi-FI" sz="800" dirty="0" err="1"/>
              <a:t>detection</a:t>
            </a:r>
            <a:endParaRPr lang="fi-FI" sz="800" dirty="0"/>
          </a:p>
          <a:p>
            <a:r>
              <a:rPr lang="fi-FI" sz="800" dirty="0"/>
              <a:t>…</a:t>
            </a:r>
          </a:p>
        </p:txBody>
      </p:sp>
      <p:sp>
        <p:nvSpPr>
          <p:cNvPr id="79" name="Tekstiruutu 78">
            <a:extLst>
              <a:ext uri="{FF2B5EF4-FFF2-40B4-BE49-F238E27FC236}">
                <a16:creationId xmlns:a16="http://schemas.microsoft.com/office/drawing/2014/main" id="{C36446ED-E132-4E4E-B669-A4E3C869D223}"/>
              </a:ext>
            </a:extLst>
          </p:cNvPr>
          <p:cNvSpPr txBox="1"/>
          <p:nvPr/>
        </p:nvSpPr>
        <p:spPr>
          <a:xfrm>
            <a:off x="4695438" y="4414314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Syntactic</a:t>
            </a:r>
            <a:r>
              <a:rPr lang="fi-FI" sz="800" dirty="0"/>
              <a:t> </a:t>
            </a:r>
            <a:r>
              <a:rPr lang="fi-FI" sz="800" dirty="0" err="1"/>
              <a:t>classification</a:t>
            </a:r>
            <a:endParaRPr lang="fi-FI" sz="800" dirty="0"/>
          </a:p>
          <a:p>
            <a:r>
              <a:rPr lang="fi-FI" sz="800" dirty="0" err="1"/>
              <a:t>Semantic</a:t>
            </a:r>
            <a:r>
              <a:rPr lang="fi-FI" sz="800" dirty="0"/>
              <a:t> </a:t>
            </a:r>
            <a:r>
              <a:rPr lang="fi-FI" sz="800" dirty="0" err="1"/>
              <a:t>classification</a:t>
            </a:r>
            <a:endParaRPr lang="fi-FI" sz="800" dirty="0"/>
          </a:p>
        </p:txBody>
      </p:sp>
      <p:pic>
        <p:nvPicPr>
          <p:cNvPr id="1061" name="Kuva 1060">
            <a:extLst>
              <a:ext uri="{FF2B5EF4-FFF2-40B4-BE49-F238E27FC236}">
                <a16:creationId xmlns:a16="http://schemas.microsoft.com/office/drawing/2014/main" id="{2B66AA52-F4E3-4F52-8669-9BB27A743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798" y="5805926"/>
            <a:ext cx="3015761" cy="694419"/>
          </a:xfrm>
          <a:prstGeom prst="rect">
            <a:avLst/>
          </a:prstGeom>
        </p:spPr>
      </p:pic>
      <p:sp>
        <p:nvSpPr>
          <p:cNvPr id="103" name="Suorakulmio 102">
            <a:extLst>
              <a:ext uri="{FF2B5EF4-FFF2-40B4-BE49-F238E27FC236}">
                <a16:creationId xmlns:a16="http://schemas.microsoft.com/office/drawing/2014/main" id="{AB3A3769-F1AB-4A09-8F64-2406854A6866}"/>
              </a:ext>
            </a:extLst>
          </p:cNvPr>
          <p:cNvSpPr/>
          <p:nvPr/>
        </p:nvSpPr>
        <p:spPr>
          <a:xfrm>
            <a:off x="8710484" y="2337141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Speech</a:t>
            </a:r>
            <a:r>
              <a:rPr lang="fi-FI" sz="1100" dirty="0"/>
              <a:t> </a:t>
            </a:r>
            <a:r>
              <a:rPr lang="fi-FI" sz="1100" dirty="0" err="1"/>
              <a:t>Synthesis</a:t>
            </a:r>
            <a:endParaRPr lang="en-GB" sz="1100" dirty="0"/>
          </a:p>
        </p:txBody>
      </p:sp>
      <p:cxnSp>
        <p:nvCxnSpPr>
          <p:cNvPr id="1063" name="Suora nuoliyhdysviiva 1062">
            <a:extLst>
              <a:ext uri="{FF2B5EF4-FFF2-40B4-BE49-F238E27FC236}">
                <a16:creationId xmlns:a16="http://schemas.microsoft.com/office/drawing/2014/main" id="{86DB7DF9-4A45-4101-BE30-31E29ECC571C}"/>
              </a:ext>
            </a:extLst>
          </p:cNvPr>
          <p:cNvCxnSpPr>
            <a:stCxn id="103" idx="3"/>
            <a:endCxn id="1026" idx="3"/>
          </p:cNvCxnSpPr>
          <p:nvPr/>
        </p:nvCxnSpPr>
        <p:spPr>
          <a:xfrm>
            <a:off x="9952096" y="2699868"/>
            <a:ext cx="5348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kstiruutu 1">
            <a:extLst>
              <a:ext uri="{FF2B5EF4-FFF2-40B4-BE49-F238E27FC236}">
                <a16:creationId xmlns:a16="http://schemas.microsoft.com/office/drawing/2014/main" id="{C776B53A-D580-455E-A569-A7110B5D1151}"/>
              </a:ext>
            </a:extLst>
          </p:cNvPr>
          <p:cNvSpPr txBox="1"/>
          <p:nvPr/>
        </p:nvSpPr>
        <p:spPr>
          <a:xfrm>
            <a:off x="4280137" y="5034579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Generated</a:t>
            </a:r>
            <a:r>
              <a:rPr lang="fi-FI" sz="1000" dirty="0"/>
              <a:t> </a:t>
            </a:r>
            <a:r>
              <a:rPr lang="fi-FI" sz="1000" dirty="0" err="1"/>
              <a:t>based</a:t>
            </a:r>
            <a:r>
              <a:rPr lang="fi-FI" sz="1000" dirty="0"/>
              <a:t> on </a:t>
            </a:r>
            <a:r>
              <a:rPr lang="fi-FI" sz="1000" dirty="0" err="1"/>
              <a:t>situation</a:t>
            </a:r>
            <a:r>
              <a:rPr lang="fi-FI" sz="1000" dirty="0"/>
              <a:t>:</a:t>
            </a:r>
            <a:endParaRPr lang="en-GB" sz="1000" dirty="0"/>
          </a:p>
        </p:txBody>
      </p:sp>
      <p:sp>
        <p:nvSpPr>
          <p:cNvPr id="35" name="Tekstiruutu 34">
            <a:extLst>
              <a:ext uri="{FF2B5EF4-FFF2-40B4-BE49-F238E27FC236}">
                <a16:creationId xmlns:a16="http://schemas.microsoft.com/office/drawing/2014/main" id="{91BDB01C-C141-4B39-BE8B-417F1D428F47}"/>
              </a:ext>
            </a:extLst>
          </p:cNvPr>
          <p:cNvSpPr txBox="1"/>
          <p:nvPr/>
        </p:nvSpPr>
        <p:spPr>
          <a:xfrm>
            <a:off x="893164" y="554638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 err="1"/>
              <a:t>Commands</a:t>
            </a:r>
            <a:r>
              <a:rPr lang="fi-FI" sz="1000" dirty="0"/>
              <a:t>:</a:t>
            </a:r>
            <a:endParaRPr lang="en-GB" sz="1000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24590684-95B3-41B1-8087-68FD1C59B00D}"/>
              </a:ext>
            </a:extLst>
          </p:cNvPr>
          <p:cNvSpPr txBox="1"/>
          <p:nvPr/>
        </p:nvSpPr>
        <p:spPr>
          <a:xfrm>
            <a:off x="7287931" y="3594902"/>
            <a:ext cx="16834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Q/A: (</a:t>
            </a:r>
            <a:r>
              <a:rPr lang="fi-FI" sz="1000" dirty="0" err="1"/>
              <a:t>Answer</a:t>
            </a:r>
            <a:r>
              <a:rPr lang="fi-FI" sz="1000" dirty="0"/>
              <a:t> </a:t>
            </a:r>
            <a:r>
              <a:rPr lang="fi-FI" sz="1000" dirty="0" err="1"/>
              <a:t>voice</a:t>
            </a:r>
            <a:r>
              <a:rPr lang="fi-FI" sz="1000" dirty="0"/>
              <a:t>: NOTICE)</a:t>
            </a:r>
            <a:endParaRPr lang="en-GB" sz="1000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DFB16C81-86AE-415C-B786-40A696F0FB4E}"/>
              </a:ext>
            </a:extLst>
          </p:cNvPr>
          <p:cNvSpPr txBox="1"/>
          <p:nvPr/>
        </p:nvSpPr>
        <p:spPr>
          <a:xfrm>
            <a:off x="8489080" y="1263548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High</a:t>
            </a:r>
            <a:r>
              <a:rPr lang="fi-FI" sz="800" dirty="0"/>
              <a:t> </a:t>
            </a:r>
            <a:r>
              <a:rPr lang="fi-FI" sz="800" dirty="0" err="1"/>
              <a:t>female</a:t>
            </a:r>
            <a:endParaRPr lang="en-GB" sz="8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EDDF91AF-584E-46EA-A2F4-69C64E62B02B}"/>
              </a:ext>
            </a:extLst>
          </p:cNvPr>
          <p:cNvSpPr txBox="1"/>
          <p:nvPr/>
        </p:nvSpPr>
        <p:spPr>
          <a:xfrm>
            <a:off x="8489080" y="1392503"/>
            <a:ext cx="6687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Low</a:t>
            </a:r>
            <a:r>
              <a:rPr lang="fi-FI" sz="800" dirty="0"/>
              <a:t> </a:t>
            </a:r>
            <a:r>
              <a:rPr lang="fi-FI" sz="800" dirty="0" err="1"/>
              <a:t>female</a:t>
            </a:r>
            <a:endParaRPr lang="en-GB" sz="800" dirty="0"/>
          </a:p>
        </p:txBody>
      </p:sp>
      <p:sp>
        <p:nvSpPr>
          <p:cNvPr id="41" name="Tekstiruutu 40">
            <a:extLst>
              <a:ext uri="{FF2B5EF4-FFF2-40B4-BE49-F238E27FC236}">
                <a16:creationId xmlns:a16="http://schemas.microsoft.com/office/drawing/2014/main" id="{B6666F84-48FD-4E30-B67A-0E3B61CA1BBF}"/>
              </a:ext>
            </a:extLst>
          </p:cNvPr>
          <p:cNvSpPr txBox="1"/>
          <p:nvPr/>
        </p:nvSpPr>
        <p:spPr>
          <a:xfrm>
            <a:off x="8489080" y="1529273"/>
            <a:ext cx="6046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High</a:t>
            </a:r>
            <a:r>
              <a:rPr lang="fi-FI" sz="800" dirty="0"/>
              <a:t> </a:t>
            </a:r>
            <a:r>
              <a:rPr lang="fi-FI" sz="800" dirty="0" err="1"/>
              <a:t>male</a:t>
            </a:r>
            <a:endParaRPr lang="en-GB" sz="8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80012B77-C434-461D-B1C3-CAF9A5CF221C}"/>
              </a:ext>
            </a:extLst>
          </p:cNvPr>
          <p:cNvSpPr txBox="1"/>
          <p:nvPr/>
        </p:nvSpPr>
        <p:spPr>
          <a:xfrm>
            <a:off x="8489080" y="1673858"/>
            <a:ext cx="5854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dirty="0" err="1"/>
              <a:t>Low</a:t>
            </a:r>
            <a:r>
              <a:rPr lang="fi-FI" sz="800" dirty="0"/>
              <a:t> </a:t>
            </a:r>
            <a:r>
              <a:rPr lang="fi-FI" sz="800" dirty="0" err="1"/>
              <a:t>male</a:t>
            </a:r>
            <a:endParaRPr lang="en-GB" sz="800" dirty="0"/>
          </a:p>
        </p:txBody>
      </p:sp>
      <p:sp>
        <p:nvSpPr>
          <p:cNvPr id="43" name="Tekstiruutu 42">
            <a:extLst>
              <a:ext uri="{FF2B5EF4-FFF2-40B4-BE49-F238E27FC236}">
                <a16:creationId xmlns:a16="http://schemas.microsoft.com/office/drawing/2014/main" id="{D0D17AB7-7124-4A23-AEDE-2021FAB93532}"/>
              </a:ext>
            </a:extLst>
          </p:cNvPr>
          <p:cNvSpPr txBox="1"/>
          <p:nvPr/>
        </p:nvSpPr>
        <p:spPr>
          <a:xfrm>
            <a:off x="8489080" y="1056440"/>
            <a:ext cx="4203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00" b="1" dirty="0"/>
              <a:t>Voice</a:t>
            </a:r>
            <a:endParaRPr lang="en-GB" sz="800" b="1" dirty="0"/>
          </a:p>
        </p:txBody>
      </p:sp>
      <p:sp>
        <p:nvSpPr>
          <p:cNvPr id="45" name="Suorakulmio 44">
            <a:extLst>
              <a:ext uri="{FF2B5EF4-FFF2-40B4-BE49-F238E27FC236}">
                <a16:creationId xmlns:a16="http://schemas.microsoft.com/office/drawing/2014/main" id="{B0AE6E87-B21B-4A5B-8F37-11B8D7B6792A}"/>
              </a:ext>
            </a:extLst>
          </p:cNvPr>
          <p:cNvSpPr/>
          <p:nvPr/>
        </p:nvSpPr>
        <p:spPr>
          <a:xfrm>
            <a:off x="2743105" y="2039422"/>
            <a:ext cx="1241612" cy="725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/>
              <a:t>Stereo Vision</a:t>
            </a:r>
            <a:endParaRPr lang="en-GB" sz="1100" dirty="0"/>
          </a:p>
        </p:txBody>
      </p:sp>
      <p:cxnSp>
        <p:nvCxnSpPr>
          <p:cNvPr id="47" name="Suora nuoliyhdysviiva 46">
            <a:extLst>
              <a:ext uri="{FF2B5EF4-FFF2-40B4-BE49-F238E27FC236}">
                <a16:creationId xmlns:a16="http://schemas.microsoft.com/office/drawing/2014/main" id="{8986CCA2-4F3D-45FC-A618-D59DADF934EC}"/>
              </a:ext>
            </a:extLst>
          </p:cNvPr>
          <p:cNvCxnSpPr>
            <a:cxnSpLocks/>
            <a:stCxn id="9" idx="3"/>
            <a:endCxn id="45" idx="1"/>
          </p:cNvCxnSpPr>
          <p:nvPr/>
        </p:nvCxnSpPr>
        <p:spPr>
          <a:xfrm>
            <a:off x="2064148" y="1512058"/>
            <a:ext cx="678957" cy="890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uora nuoliyhdysviiva 49">
            <a:extLst>
              <a:ext uri="{FF2B5EF4-FFF2-40B4-BE49-F238E27FC236}">
                <a16:creationId xmlns:a16="http://schemas.microsoft.com/office/drawing/2014/main" id="{9208ECC1-21B7-425B-A990-251A95EB7085}"/>
              </a:ext>
            </a:extLst>
          </p:cNvPr>
          <p:cNvCxnSpPr>
            <a:cxnSpLocks/>
            <a:stCxn id="45" idx="3"/>
            <a:endCxn id="5" idx="1"/>
          </p:cNvCxnSpPr>
          <p:nvPr/>
        </p:nvCxnSpPr>
        <p:spPr>
          <a:xfrm flipV="1">
            <a:off x="3984717" y="1496929"/>
            <a:ext cx="727937" cy="90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862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Next </a:t>
            </a:r>
            <a:r>
              <a:rPr lang="fi-FI" sz="4800" dirty="0" err="1"/>
              <a:t>Steps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962532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Next </a:t>
            </a: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D65D9A76-79B6-4456-A8A1-C4D9F49FD5D1}"/>
              </a:ext>
            </a:extLst>
          </p:cNvPr>
          <p:cNvSpPr txBox="1"/>
          <p:nvPr/>
        </p:nvSpPr>
        <p:spPr>
          <a:xfrm>
            <a:off x="5952805" y="321177"/>
            <a:ext cx="444519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4794CA87-13F0-4272-8351-D00487B5D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805" y="3612387"/>
            <a:ext cx="5152299" cy="22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0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Discussion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341535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!</a:t>
            </a:r>
            <a:endParaRPr lang="en-GB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1506AA38-8F86-4309-9943-7572D6D5FD0A}"/>
              </a:ext>
            </a:extLst>
          </p:cNvPr>
          <p:cNvSpPr txBox="1"/>
          <p:nvPr/>
        </p:nvSpPr>
        <p:spPr>
          <a:xfrm>
            <a:off x="3872287" y="4812307"/>
            <a:ext cx="4089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dirty="0">
                <a:hlinkClick r:id="rId2"/>
              </a:rPr>
              <a:t>lampola@student.tut.fi</a:t>
            </a:r>
            <a:endParaRPr lang="fi-FI" dirty="0"/>
          </a:p>
          <a:p>
            <a:pPr algn="ctr"/>
            <a:r>
              <a:rPr lang="en-GB" dirty="0">
                <a:hlinkClick r:id="rId3"/>
              </a:rPr>
              <a:t>https://github.com/SakariLampola/Thesis</a:t>
            </a:r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64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Previous Audit</a:t>
            </a:r>
          </a:p>
        </p:txBody>
      </p:sp>
    </p:spTree>
    <p:extLst>
      <p:ext uri="{BB962C8B-B14F-4D97-AF65-F5344CB8AC3E}">
        <p14:creationId xmlns:p14="http://schemas.microsoft.com/office/powerpoint/2010/main" val="3763392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Project Plan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82920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Plan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23EDA17F-EF68-450E-B01E-B1DDC5566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603" y="321177"/>
            <a:ext cx="6477000" cy="2876550"/>
          </a:xfrm>
          <a:prstGeom prst="rect">
            <a:avLst/>
          </a:prstGeom>
        </p:spPr>
      </p:pic>
      <p:cxnSp>
        <p:nvCxnSpPr>
          <p:cNvPr id="4" name="Suora yhdysviiva 3">
            <a:extLst>
              <a:ext uri="{FF2B5EF4-FFF2-40B4-BE49-F238E27FC236}">
                <a16:creationId xmlns:a16="http://schemas.microsoft.com/office/drawing/2014/main" id="{AF91EE34-7C47-48F8-9D7E-D2F813BD758E}"/>
              </a:ext>
            </a:extLst>
          </p:cNvPr>
          <p:cNvCxnSpPr>
            <a:cxnSpLocks/>
          </p:cNvCxnSpPr>
          <p:nvPr/>
        </p:nvCxnSpPr>
        <p:spPr>
          <a:xfrm>
            <a:off x="7385050" y="189880"/>
            <a:ext cx="0" cy="30078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orakulmio 8">
            <a:extLst>
              <a:ext uri="{FF2B5EF4-FFF2-40B4-BE49-F238E27FC236}">
                <a16:creationId xmlns:a16="http://schemas.microsoft.com/office/drawing/2014/main" id="{BA6129A9-E230-4C7A-BEB1-A0966545754D}"/>
              </a:ext>
            </a:extLst>
          </p:cNvPr>
          <p:cNvSpPr/>
          <p:nvPr/>
        </p:nvSpPr>
        <p:spPr>
          <a:xfrm>
            <a:off x="4978603" y="3582819"/>
            <a:ext cx="6282877" cy="206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Preparation of research infra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platforms are constructed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Off-the-shelf models are acquired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Necessary skills on platforms are learned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Method survey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state-of-art methods are studied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Methods are constructed and tested on the software platforms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 follow-up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Screening of conference papers related to the subject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Possibly integrating new methods to the project</a:t>
            </a:r>
          </a:p>
        </p:txBody>
      </p:sp>
    </p:spTree>
    <p:extLst>
      <p:ext uri="{BB962C8B-B14F-4D97-AF65-F5344CB8AC3E}">
        <p14:creationId xmlns:p14="http://schemas.microsoft.com/office/powerpoint/2010/main" val="2520179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Work</a:t>
            </a:r>
            <a:r>
              <a:rPr lang="fi-FI" sz="4800" dirty="0"/>
              <a:t> </a:t>
            </a:r>
            <a:r>
              <a:rPr lang="fi-FI" sz="4800" dirty="0" err="1"/>
              <a:t>Done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6160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B5FE555-1B84-4949-ACF5-165ACC6FAF87}"/>
              </a:ext>
            </a:extLst>
          </p:cNvPr>
          <p:cNvSpPr txBox="1"/>
          <p:nvPr/>
        </p:nvSpPr>
        <p:spPr>
          <a:xfrm>
            <a:off x="5280979" y="259536"/>
            <a:ext cx="2241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Specification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Stereo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information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Outdoor</a:t>
            </a:r>
            <a:r>
              <a:rPr lang="fi-FI" sz="1200" dirty="0"/>
              <a:t> + </a:t>
            </a:r>
            <a:r>
              <a:rPr lang="fi-FI" sz="1200" dirty="0" err="1"/>
              <a:t>indoor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Odometry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86387667-724A-43C7-9ABB-C60DF7B6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2110605"/>
            <a:ext cx="6262447" cy="3131224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90298EE-B28B-4A11-8013-3CB1F6ED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98" y="256797"/>
            <a:ext cx="3406643" cy="1665788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2F92C9C-E05E-4B3E-83E8-EDD4E9E9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222" y="4987081"/>
            <a:ext cx="1883142" cy="161412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71FB697B-855A-474A-8A9F-B0D8AFC05157}"/>
              </a:ext>
            </a:extLst>
          </p:cNvPr>
          <p:cNvSpPr txBox="1"/>
          <p:nvPr/>
        </p:nvSpPr>
        <p:spPr>
          <a:xfrm>
            <a:off x="5184775" y="6025663"/>
            <a:ext cx="2779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rgbClr val="FF0000"/>
                </a:solidFill>
              </a:rPr>
              <a:t>Open </a:t>
            </a:r>
            <a:r>
              <a:rPr lang="fi-FI" sz="1200" dirty="0" err="1">
                <a:solidFill>
                  <a:srgbClr val="FF0000"/>
                </a:solidFill>
              </a:rPr>
              <a:t>question</a:t>
            </a:r>
            <a:r>
              <a:rPr lang="fi-FI" sz="1200" dirty="0">
                <a:solidFill>
                  <a:srgbClr val="FF0000"/>
                </a:solidFill>
              </a:rPr>
              <a:t>: </a:t>
            </a:r>
            <a:r>
              <a:rPr lang="fi-FI" sz="1200" dirty="0" err="1">
                <a:solidFill>
                  <a:srgbClr val="FF0000"/>
                </a:solidFill>
              </a:rPr>
              <a:t>Indoor</a:t>
            </a:r>
            <a:r>
              <a:rPr lang="fi-FI" sz="1200" dirty="0">
                <a:solidFill>
                  <a:srgbClr val="FF0000"/>
                </a:solidFill>
              </a:rPr>
              <a:t>? </a:t>
            </a:r>
            <a:r>
              <a:rPr lang="fi-FI" sz="1200" dirty="0" err="1">
                <a:solidFill>
                  <a:srgbClr val="FF0000"/>
                </a:solidFill>
              </a:rPr>
              <a:t>Self</a:t>
            </a:r>
            <a:r>
              <a:rPr lang="fi-FI" sz="1200" dirty="0">
                <a:solidFill>
                  <a:srgbClr val="FF0000"/>
                </a:solidFill>
              </a:rPr>
              <a:t> </a:t>
            </a:r>
            <a:r>
              <a:rPr lang="fi-FI" sz="1200" dirty="0" err="1">
                <a:solidFill>
                  <a:srgbClr val="FF0000"/>
                </a:solidFill>
              </a:rPr>
              <a:t>generated</a:t>
            </a:r>
            <a:r>
              <a:rPr lang="fi-FI" sz="1200" dirty="0">
                <a:solidFill>
                  <a:srgbClr val="FF0000"/>
                </a:solidFill>
              </a:rPr>
              <a:t>?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97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D93CEF39-319A-446E-B2EF-A5FE68B97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791" y="722103"/>
            <a:ext cx="6772279" cy="5778626"/>
          </a:xfrm>
          <a:prstGeom prst="rect">
            <a:avLst/>
          </a:prstGeom>
        </p:spPr>
      </p:pic>
      <p:sp>
        <p:nvSpPr>
          <p:cNvPr id="10" name="Tekstiruutu 9">
            <a:extLst>
              <a:ext uri="{FF2B5EF4-FFF2-40B4-BE49-F238E27FC236}">
                <a16:creationId xmlns:a16="http://schemas.microsoft.com/office/drawing/2014/main" id="{87E3B919-7096-4C25-8E22-CB5CE794C3E3}"/>
              </a:ext>
            </a:extLst>
          </p:cNvPr>
          <p:cNvSpPr txBox="1"/>
          <p:nvPr/>
        </p:nvSpPr>
        <p:spPr>
          <a:xfrm>
            <a:off x="5041586" y="172605"/>
            <a:ext cx="496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Software version 2.1 – </a:t>
            </a:r>
            <a:r>
              <a:rPr lang="fi-FI" dirty="0" err="1"/>
              <a:t>Support</a:t>
            </a:r>
            <a:r>
              <a:rPr lang="fi-FI" dirty="0"/>
              <a:t> for KITTI and stereo</a:t>
            </a:r>
            <a:endParaRPr lang="en-GB" dirty="0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479FBA59-726F-42DF-AE74-BBAC9D8247EF}"/>
              </a:ext>
            </a:extLst>
          </p:cNvPr>
          <p:cNvSpPr txBox="1"/>
          <p:nvPr/>
        </p:nvSpPr>
        <p:spPr>
          <a:xfrm>
            <a:off x="9677273" y="1463942"/>
            <a:ext cx="21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bg1"/>
                </a:solidFill>
              </a:rPr>
              <a:t>No </a:t>
            </a:r>
            <a:r>
              <a:rPr lang="fi-FI" dirty="0" err="1">
                <a:solidFill>
                  <a:schemeClr val="bg1"/>
                </a:solidFill>
              </a:rPr>
              <a:t>object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detection</a:t>
            </a:r>
            <a:r>
              <a:rPr lang="fi-FI" dirty="0">
                <a:solidFill>
                  <a:schemeClr val="bg1"/>
                </a:solidFill>
              </a:rPr>
              <a:t>!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EFFFE49B-461E-4FED-B5D9-E9B84C27A2F7}"/>
              </a:ext>
            </a:extLst>
          </p:cNvPr>
          <p:cNvCxnSpPr>
            <a:cxnSpLocks/>
          </p:cNvCxnSpPr>
          <p:nvPr/>
        </p:nvCxnSpPr>
        <p:spPr>
          <a:xfrm flipH="1">
            <a:off x="7331103" y="1648608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06121B4D-AE84-48CB-AF40-99007880FBB7}"/>
              </a:ext>
            </a:extLst>
          </p:cNvPr>
          <p:cNvCxnSpPr/>
          <p:nvPr/>
        </p:nvCxnSpPr>
        <p:spPr>
          <a:xfrm flipH="1">
            <a:off x="7132320" y="1648608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528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EFFFE49B-461E-4FED-B5D9-E9B84C27A2F7}"/>
              </a:ext>
            </a:extLst>
          </p:cNvPr>
          <p:cNvCxnSpPr>
            <a:cxnSpLocks/>
          </p:cNvCxnSpPr>
          <p:nvPr/>
        </p:nvCxnSpPr>
        <p:spPr>
          <a:xfrm flipH="1">
            <a:off x="7331103" y="1648608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06121B4D-AE84-48CB-AF40-99007880FBB7}"/>
              </a:ext>
            </a:extLst>
          </p:cNvPr>
          <p:cNvCxnSpPr/>
          <p:nvPr/>
        </p:nvCxnSpPr>
        <p:spPr>
          <a:xfrm flipH="1">
            <a:off x="7132320" y="1648608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Kuva 1">
            <a:extLst>
              <a:ext uri="{FF2B5EF4-FFF2-40B4-BE49-F238E27FC236}">
                <a16:creationId xmlns:a16="http://schemas.microsoft.com/office/drawing/2014/main" id="{C89B0456-8E73-4930-8527-F3BB7169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105" y="321176"/>
            <a:ext cx="5023277" cy="1327431"/>
          </a:xfrm>
          <a:prstGeom prst="rect">
            <a:avLst/>
          </a:prstGeom>
        </p:spPr>
      </p:pic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049F0952-0B2B-4E60-8FB6-C53A128C8160}"/>
              </a:ext>
            </a:extLst>
          </p:cNvPr>
          <p:cNvCxnSpPr>
            <a:cxnSpLocks/>
          </p:cNvCxnSpPr>
          <p:nvPr/>
        </p:nvCxnSpPr>
        <p:spPr>
          <a:xfrm flipH="1">
            <a:off x="8404796" y="700068"/>
            <a:ext cx="1272478" cy="450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iruutu 6">
            <a:extLst>
              <a:ext uri="{FF2B5EF4-FFF2-40B4-BE49-F238E27FC236}">
                <a16:creationId xmlns:a16="http://schemas.microsoft.com/office/drawing/2014/main" id="{2C604C61-0182-47D4-8887-7F48489B8B57}"/>
              </a:ext>
            </a:extLst>
          </p:cNvPr>
          <p:cNvSpPr txBox="1"/>
          <p:nvPr/>
        </p:nvSpPr>
        <p:spPr>
          <a:xfrm>
            <a:off x="9252620" y="423069"/>
            <a:ext cx="2310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Image is </a:t>
            </a:r>
            <a:r>
              <a:rPr lang="fi-FI" sz="1200" dirty="0" err="1"/>
              <a:t>resized</a:t>
            </a:r>
            <a:r>
              <a:rPr lang="fi-FI" sz="1200" dirty="0"/>
              <a:t> to 300*300 </a:t>
            </a:r>
            <a:r>
              <a:rPr lang="fi-FI" sz="1200" dirty="0" err="1"/>
              <a:t>pixels</a:t>
            </a:r>
            <a:endParaRPr lang="en-GB" sz="1200" dirty="0"/>
          </a:p>
        </p:txBody>
      </p:sp>
      <p:pic>
        <p:nvPicPr>
          <p:cNvPr id="16" name="Kuva 15">
            <a:extLst>
              <a:ext uri="{FF2B5EF4-FFF2-40B4-BE49-F238E27FC236}">
                <a16:creationId xmlns:a16="http://schemas.microsoft.com/office/drawing/2014/main" id="{BD8C8722-8882-448A-BAE0-10C44AEFB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81" y="1868557"/>
            <a:ext cx="3270317" cy="4114924"/>
          </a:xfrm>
          <a:prstGeom prst="rect">
            <a:avLst/>
          </a:prstGeom>
        </p:spPr>
      </p:pic>
      <p:pic>
        <p:nvPicPr>
          <p:cNvPr id="17" name="Kuva 16">
            <a:extLst>
              <a:ext uri="{FF2B5EF4-FFF2-40B4-BE49-F238E27FC236}">
                <a16:creationId xmlns:a16="http://schemas.microsoft.com/office/drawing/2014/main" id="{EF813DB2-FCA2-453D-AC10-8440BDE53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800" y="1674289"/>
            <a:ext cx="2260946" cy="1207063"/>
          </a:xfrm>
          <a:prstGeom prst="rect">
            <a:avLst/>
          </a:prstGeom>
        </p:spPr>
      </p:pic>
      <p:pic>
        <p:nvPicPr>
          <p:cNvPr id="18" name="Kuva 17">
            <a:extLst>
              <a:ext uri="{FF2B5EF4-FFF2-40B4-BE49-F238E27FC236}">
                <a16:creationId xmlns:a16="http://schemas.microsoft.com/office/drawing/2014/main" id="{81B78463-0EE7-4FFA-8849-392A4FE90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249" y="2967754"/>
            <a:ext cx="3111132" cy="1706528"/>
          </a:xfrm>
          <a:prstGeom prst="rect">
            <a:avLst/>
          </a:prstGeom>
        </p:spPr>
      </p:pic>
      <p:pic>
        <p:nvPicPr>
          <p:cNvPr id="19" name="Kuva 18">
            <a:extLst>
              <a:ext uri="{FF2B5EF4-FFF2-40B4-BE49-F238E27FC236}">
                <a16:creationId xmlns:a16="http://schemas.microsoft.com/office/drawing/2014/main" id="{4BBFEC8D-9365-43F2-A75C-5F14B45A3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6168" y="4674282"/>
            <a:ext cx="2488296" cy="202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24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9220</TotalTime>
  <Words>391</Words>
  <Application>Microsoft Office PowerPoint</Application>
  <PresentationFormat>Laajakuva</PresentationFormat>
  <Paragraphs>104</Paragraphs>
  <Slides>28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Wingdings</vt:lpstr>
      <vt:lpstr>Office-teema</vt:lpstr>
      <vt:lpstr>Image-Based Situation Awareness Audit XX.5.2018</vt:lpstr>
      <vt:lpstr>Previous Audit 28.2.2018</vt:lpstr>
      <vt:lpstr>PowerPoint-esitys</vt:lpstr>
      <vt:lpstr>Project Plan</vt:lpstr>
      <vt:lpstr>PowerPoint-esitys</vt:lpstr>
      <vt:lpstr>Work Done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The Big Picture</vt:lpstr>
      <vt:lpstr>PowerPoint-esitys</vt:lpstr>
      <vt:lpstr>Next Steps</vt:lpstr>
      <vt:lpstr>PowerPoint-esitys</vt:lpstr>
      <vt:lpstr>Discussion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Situation Awareness</dc:title>
  <dc:creator>Sakari Lampola</dc:creator>
  <cp:lastModifiedBy>Sakari Lampola</cp:lastModifiedBy>
  <cp:revision>1225</cp:revision>
  <dcterms:created xsi:type="dcterms:W3CDTF">2017-12-07T08:30:07Z</dcterms:created>
  <dcterms:modified xsi:type="dcterms:W3CDTF">2018-02-26T06:24:33Z</dcterms:modified>
</cp:coreProperties>
</file>